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66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41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553" y="2886075"/>
            <a:ext cx="11087287" cy="273717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88" y="128588"/>
            <a:ext cx="598893" cy="347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005262"/>
            <a:ext cx="795338" cy="79533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04800" y="304800"/>
            <a:ext cx="56626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DATA JAMMERS</a:t>
            </a:r>
            <a:endParaRPr lang="en-US" sz="1050" dirty="0"/>
          </a:p>
        </p:txBody>
      </p:sp>
      <p:sp>
        <p:nvSpPr>
          <p:cNvPr id="6" name="Text 1"/>
          <p:cNvSpPr/>
          <p:nvPr/>
        </p:nvSpPr>
        <p:spPr>
          <a:xfrm>
            <a:off x="6110288" y="30480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ROUND</a:t>
            </a:r>
            <a:endParaRPr lang="en-US" sz="1050" dirty="0"/>
          </a:p>
        </p:txBody>
      </p:sp>
      <p:sp>
        <p:nvSpPr>
          <p:cNvPr id="7" name="Text 2"/>
          <p:cNvSpPr/>
          <p:nvPr/>
        </p:nvSpPr>
        <p:spPr>
          <a:xfrm>
            <a:off x="6110288" y="581025"/>
            <a:ext cx="3186113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050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design model for Hyderabad Waste Collection Route Optimization</a:t>
            </a:r>
            <a:endParaRPr lang="en-US" sz="1050" dirty="0"/>
          </a:p>
        </p:txBody>
      </p:sp>
      <p:sp>
        <p:nvSpPr>
          <p:cNvPr id="8" name="Text 3"/>
          <p:cNvSpPr/>
          <p:nvPr/>
        </p:nvSpPr>
        <p:spPr>
          <a:xfrm>
            <a:off x="304800" y="1090613"/>
            <a:ext cx="7058025" cy="1714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6750"/>
              </a:lnSpc>
              <a:buNone/>
            </a:pPr>
            <a:r>
              <a:rPr lang="en-US" sz="6750" kern="0" spc="-202" dirty="0">
                <a:solidFill>
                  <a:srgbClr val="F3F3F3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GHMC VEHICLE ROUTING SYSTEM</a:t>
            </a:r>
            <a:endParaRPr lang="en-US" sz="6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63" y="-2100263"/>
            <a:ext cx="6144627" cy="78349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4271963"/>
            <a:ext cx="861417" cy="5000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4800" y="304800"/>
            <a:ext cx="56626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DATA JAMMERS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6110288" y="30480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ROUND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304800" y="1881187"/>
            <a:ext cx="52197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500" kern="0" spc="-135" dirty="0">
                <a:solidFill>
                  <a:srgbClr val="FFFFFF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"OUR </a:t>
            </a:r>
            <a:r>
              <a:rPr lang="en-US" sz="4500" b="1" kern="0" spc="-135" dirty="0">
                <a:solidFill>
                  <a:srgbClr val="FF542D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GRAND VISION </a:t>
            </a:r>
            <a:r>
              <a:rPr lang="en-US" sz="4500" kern="0" spc="-135" dirty="0">
                <a:solidFill>
                  <a:srgbClr val="FFFFFF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FOR HYDERABAD'S WASTE MANAGEMENT."</a:t>
            </a:r>
            <a:endParaRPr lang="en-US" sz="4500" dirty="0"/>
          </a:p>
        </p:txBody>
      </p:sp>
      <p:sp>
        <p:nvSpPr>
          <p:cNvPr id="7" name="Text 3"/>
          <p:cNvSpPr/>
          <p:nvPr/>
        </p:nvSpPr>
        <p:spPr>
          <a:xfrm>
            <a:off x="304800" y="4624388"/>
            <a:ext cx="5219700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JANANI V &amp;  KAMALRAAJ SENTHILKUMAR 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304800" y="1476375"/>
            <a:ext cx="2424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FFROM ONE YEAR FROM NOW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0408" y="1900864"/>
            <a:ext cx="12663448" cy="474219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04838"/>
            <a:ext cx="4905375" cy="308133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25" y="804863"/>
            <a:ext cx="2465524" cy="19669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0050" y="161925"/>
            <a:ext cx="795338" cy="79533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2175" y="4271963"/>
            <a:ext cx="861417" cy="50006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04800" y="304800"/>
            <a:ext cx="56626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DATA JAMMERS</a:t>
            </a:r>
            <a:endParaRPr lang="en-US" sz="1050" dirty="0"/>
          </a:p>
        </p:txBody>
      </p:sp>
      <p:sp>
        <p:nvSpPr>
          <p:cNvPr id="8" name="Text 1"/>
          <p:cNvSpPr/>
          <p:nvPr/>
        </p:nvSpPr>
        <p:spPr>
          <a:xfrm>
            <a:off x="6110288" y="30480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CAPTION</a:t>
            </a:r>
            <a:endParaRPr lang="en-US" sz="1050" dirty="0"/>
          </a:p>
        </p:txBody>
      </p:sp>
      <p:sp>
        <p:nvSpPr>
          <p:cNvPr id="9" name="Text 2"/>
          <p:cNvSpPr/>
          <p:nvPr/>
        </p:nvSpPr>
        <p:spPr>
          <a:xfrm>
            <a:off x="-4276725" y="-2395537"/>
            <a:ext cx="4733925" cy="29146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60"/>
              </a:lnSpc>
              <a:buNone/>
            </a:pPr>
            <a:endParaRPr lang="en-US" sz="1050" dirty="0"/>
          </a:p>
        </p:txBody>
      </p:sp>
      <p:sp>
        <p:nvSpPr>
          <p:cNvPr id="10" name="Text 3"/>
          <p:cNvSpPr/>
          <p:nvPr/>
        </p:nvSpPr>
        <p:spPr>
          <a:xfrm>
            <a:off x="433388" y="4081463"/>
            <a:ext cx="5534025" cy="3714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449"/>
              </a:lnSpc>
              <a:buNone/>
            </a:pPr>
            <a:r>
              <a:rPr lang="en-US" sz="900" b="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DATA + SMART CLUSTERING + RIGHT VEHICLES + OPTIMIZED ROUTES</a:t>
            </a:r>
            <a:endParaRPr lang="en-US" sz="900" dirty="0"/>
          </a:p>
          <a:p>
            <a:pPr marL="0" indent="0" algn="l">
              <a:lnSpc>
                <a:spcPts val="1449"/>
              </a:lnSpc>
              <a:buNone/>
            </a:pPr>
            <a:r>
              <a:rPr lang="en-US" sz="900" b="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= MAXIMUM WASTE COLLECTED WITH MINIMUM RESOURCES</a:t>
            </a:r>
            <a:endParaRPr lang="en-US" sz="900" dirty="0"/>
          </a:p>
        </p:txBody>
      </p:sp>
      <p:sp>
        <p:nvSpPr>
          <p:cNvPr id="11" name="Text 4"/>
          <p:cNvSpPr/>
          <p:nvPr/>
        </p:nvSpPr>
        <p:spPr>
          <a:xfrm>
            <a:off x="6110288" y="30480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ROUND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dia 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1925" y="0"/>
            <a:ext cx="9472613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471613" y="3948112"/>
            <a:ext cx="6657975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500" kern="0" spc="-135" dirty="0">
                <a:solidFill>
                  <a:srgbClr val="FF542D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THANK YOU IITH &amp; GHMC  :)</a:t>
            </a:r>
            <a:endParaRPr lang="en-US" sz="4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-261937"/>
            <a:ext cx="4657725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88" y="195263"/>
            <a:ext cx="598893" cy="347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005262"/>
            <a:ext cx="795338" cy="79533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04800" y="304800"/>
            <a:ext cx="56626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DATA JAMMERS</a:t>
            </a:r>
            <a:endParaRPr lang="en-US" sz="1050" dirty="0"/>
          </a:p>
        </p:txBody>
      </p:sp>
      <p:sp>
        <p:nvSpPr>
          <p:cNvPr id="6" name="Text 1"/>
          <p:cNvSpPr/>
          <p:nvPr/>
        </p:nvSpPr>
        <p:spPr>
          <a:xfrm>
            <a:off x="6110288" y="30480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ROUND</a:t>
            </a:r>
            <a:endParaRPr lang="en-US" sz="1050" dirty="0"/>
          </a:p>
        </p:txBody>
      </p:sp>
      <p:sp>
        <p:nvSpPr>
          <p:cNvPr id="7" name="Text 2"/>
          <p:cNvSpPr/>
          <p:nvPr/>
        </p:nvSpPr>
        <p:spPr>
          <a:xfrm>
            <a:off x="476250" y="1643063"/>
            <a:ext cx="4638675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500" kern="0" spc="-135" dirty="0">
                <a:solidFill>
                  <a:srgbClr val="FF542D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THE CHALLENGE</a:t>
            </a:r>
            <a:endParaRPr lang="en-US" sz="4500" dirty="0"/>
          </a:p>
        </p:txBody>
      </p:sp>
      <p:sp>
        <p:nvSpPr>
          <p:cNvPr id="8" name="Text 3"/>
          <p:cNvSpPr/>
          <p:nvPr/>
        </p:nvSpPr>
        <p:spPr>
          <a:xfrm>
            <a:off x="471488" y="2466975"/>
            <a:ext cx="4638675" cy="10287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2015"/>
              </a:lnSpc>
              <a:buSzPct val="100000"/>
              <a:buChar char="•"/>
            </a:pPr>
            <a:r>
              <a:rPr lang="en-US" sz="1095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1,581 garbage points → Only 18 transfer stations</a:t>
            </a:r>
            <a:endParaRPr lang="en-US" sz="1095" dirty="0"/>
          </a:p>
          <a:p>
            <a:pPr marL="342900" indent="-342900" algn="l">
              <a:lnSpc>
                <a:spcPts val="2015"/>
              </a:lnSpc>
              <a:buSzPct val="100000"/>
              <a:buChar char="•"/>
            </a:pPr>
            <a:r>
              <a:rPr lang="en-US" sz="1095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Vehicles traveling unpredictable routes</a:t>
            </a:r>
            <a:endParaRPr lang="en-US" sz="1095" dirty="0"/>
          </a:p>
          <a:p>
            <a:pPr marL="342900" indent="-342900" algn="l">
              <a:lnSpc>
                <a:spcPts val="2015"/>
              </a:lnSpc>
              <a:buSzPct val="100000"/>
              <a:buChar char="•"/>
            </a:pPr>
            <a:r>
              <a:rPr lang="en-US" sz="1095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Waste overflow in some areas, underused trucks in others</a:t>
            </a:r>
            <a:endParaRPr lang="en-US" sz="1095" dirty="0"/>
          </a:p>
          <a:p>
            <a:pPr marL="342900" indent="-342900" algn="l">
              <a:lnSpc>
                <a:spcPts val="2015"/>
              </a:lnSpc>
              <a:buSzPct val="100000"/>
              <a:buChar char="•"/>
            </a:pPr>
            <a:r>
              <a:rPr lang="en-US" sz="1095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systematic planning for 1349 units of daily waste</a:t>
            </a:r>
            <a:endParaRPr lang="en-US" sz="109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8137" y="3014662"/>
            <a:ext cx="9842016" cy="229134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75" y="195263"/>
            <a:ext cx="598894" cy="347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005262"/>
            <a:ext cx="795338" cy="79533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418" y="2571750"/>
            <a:ext cx="2347913" cy="2347913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04800" y="1114425"/>
            <a:ext cx="9158288" cy="1714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6750"/>
              </a:lnSpc>
              <a:buNone/>
            </a:pPr>
            <a:r>
              <a:rPr lang="en-US" sz="6750" kern="0" spc="-202" dirty="0">
                <a:solidFill>
                  <a:srgbClr val="F3F3F3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HOW WE WORKED THROUGH?</a:t>
            </a:r>
            <a:endParaRPr lang="en-US" sz="6750" dirty="0"/>
          </a:p>
        </p:txBody>
      </p:sp>
      <p:sp>
        <p:nvSpPr>
          <p:cNvPr id="7" name="Text 1"/>
          <p:cNvSpPr/>
          <p:nvPr/>
        </p:nvSpPr>
        <p:spPr>
          <a:xfrm>
            <a:off x="304800" y="304800"/>
            <a:ext cx="56626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DATA JAMMERS</a:t>
            </a:r>
            <a:endParaRPr lang="en-US" sz="1050" dirty="0"/>
          </a:p>
        </p:txBody>
      </p:sp>
      <p:sp>
        <p:nvSpPr>
          <p:cNvPr id="8" name="Text 2"/>
          <p:cNvSpPr/>
          <p:nvPr/>
        </p:nvSpPr>
        <p:spPr>
          <a:xfrm>
            <a:off x="6110288" y="30480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ROUND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4938" y="3167063"/>
            <a:ext cx="13835063" cy="341947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6088"/>
            <a:ext cx="8877300" cy="7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475" y="195263"/>
            <a:ext cx="598894" cy="34766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081463"/>
            <a:ext cx="795338" cy="79533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2312" y="-2519362"/>
            <a:ext cx="3565668" cy="2519363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04800" y="561975"/>
            <a:ext cx="6548438" cy="4095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212"/>
              </a:lnSpc>
              <a:buNone/>
            </a:pPr>
            <a:r>
              <a:rPr lang="en-US" sz="3212" kern="0" spc="-96" dirty="0">
                <a:solidFill>
                  <a:srgbClr val="F3F3F3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METHODOLOGICAL TIMELINE</a:t>
            </a:r>
            <a:endParaRPr lang="en-US" sz="3212" dirty="0"/>
          </a:p>
        </p:txBody>
      </p:sp>
      <p:sp>
        <p:nvSpPr>
          <p:cNvPr id="8" name="Text 1"/>
          <p:cNvSpPr/>
          <p:nvPr/>
        </p:nvSpPr>
        <p:spPr>
          <a:xfrm>
            <a:off x="6110288" y="474345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ROUND</a:t>
            </a:r>
            <a:endParaRPr lang="en-US" sz="1050" dirty="0"/>
          </a:p>
        </p:txBody>
      </p:sp>
      <p:sp>
        <p:nvSpPr>
          <p:cNvPr id="9" name="Text 2"/>
          <p:cNvSpPr/>
          <p:nvPr/>
        </p:nvSpPr>
        <p:spPr>
          <a:xfrm>
            <a:off x="304800" y="1433513"/>
            <a:ext cx="2162175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kern="0" spc="-90" dirty="0">
                <a:solidFill>
                  <a:srgbClr val="F3F3F3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PHASE-01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304800" y="1905000"/>
            <a:ext cx="2162175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</a:t>
            </a:r>
            <a:endParaRPr lang="en-US" sz="1050" dirty="0"/>
          </a:p>
        </p:txBody>
      </p:sp>
      <p:sp>
        <p:nvSpPr>
          <p:cNvPr id="11" name="Text 4"/>
          <p:cNvSpPr/>
          <p:nvPr/>
        </p:nvSpPr>
        <p:spPr>
          <a:xfrm>
            <a:off x="304800" y="2128838"/>
            <a:ext cx="2162175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050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Inconsistencies removed to ensure clean, reliable foundational data.</a:t>
            </a:r>
            <a:endParaRPr lang="en-US" sz="1050" dirty="0"/>
          </a:p>
        </p:txBody>
      </p:sp>
      <p:sp>
        <p:nvSpPr>
          <p:cNvPr id="12" name="Text 5"/>
          <p:cNvSpPr/>
          <p:nvPr/>
        </p:nvSpPr>
        <p:spPr>
          <a:xfrm>
            <a:off x="2481263" y="1433513"/>
            <a:ext cx="2162175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kern="0" spc="-90" dirty="0">
                <a:solidFill>
                  <a:srgbClr val="F3F3F3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PHASE-02</a:t>
            </a:r>
            <a:endParaRPr lang="en-US" sz="3000" dirty="0"/>
          </a:p>
        </p:txBody>
      </p:sp>
      <p:sp>
        <p:nvSpPr>
          <p:cNvPr id="13" name="Text 6"/>
          <p:cNvSpPr/>
          <p:nvPr/>
        </p:nvSpPr>
        <p:spPr>
          <a:xfrm>
            <a:off x="2481263" y="1905000"/>
            <a:ext cx="2162175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TRANSFORMATION</a:t>
            </a: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2481263" y="2128838"/>
            <a:ext cx="2162175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050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data reshaped into analysis-ready intelligence.</a:t>
            </a:r>
            <a:endParaRPr lang="en-US" sz="1050" dirty="0"/>
          </a:p>
        </p:txBody>
      </p:sp>
      <p:sp>
        <p:nvSpPr>
          <p:cNvPr id="15" name="Text 8"/>
          <p:cNvSpPr/>
          <p:nvPr/>
        </p:nvSpPr>
        <p:spPr>
          <a:xfrm>
            <a:off x="4657725" y="1433513"/>
            <a:ext cx="2162175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kern="0" spc="-90" dirty="0">
                <a:solidFill>
                  <a:srgbClr val="F3F3F3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PHASE-03</a:t>
            </a:r>
            <a:endParaRPr lang="en-US" sz="3000" dirty="0"/>
          </a:p>
        </p:txBody>
      </p:sp>
      <p:sp>
        <p:nvSpPr>
          <p:cNvPr id="16" name="Text 9"/>
          <p:cNvSpPr/>
          <p:nvPr/>
        </p:nvSpPr>
        <p:spPr>
          <a:xfrm>
            <a:off x="4657725" y="1905000"/>
            <a:ext cx="2162175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DISTANCE ANALYSIS 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4657725" y="2128838"/>
            <a:ext cx="2162175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050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transformations enabled efficient and meaningful analysis.</a:t>
            </a:r>
            <a:endParaRPr lang="en-US" sz="1050" dirty="0"/>
          </a:p>
        </p:txBody>
      </p:sp>
      <p:sp>
        <p:nvSpPr>
          <p:cNvPr id="18" name="Text 11"/>
          <p:cNvSpPr/>
          <p:nvPr/>
        </p:nvSpPr>
        <p:spPr>
          <a:xfrm>
            <a:off x="6834188" y="1433513"/>
            <a:ext cx="2162175" cy="381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kern="0" spc="-90" dirty="0">
                <a:solidFill>
                  <a:srgbClr val="F3F3F3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PHASE-04</a:t>
            </a:r>
            <a:endParaRPr lang="en-US" sz="3000" dirty="0"/>
          </a:p>
        </p:txBody>
      </p:sp>
      <p:sp>
        <p:nvSpPr>
          <p:cNvPr id="19" name="Text 12"/>
          <p:cNvSpPr/>
          <p:nvPr/>
        </p:nvSpPr>
        <p:spPr>
          <a:xfrm>
            <a:off x="6834188" y="1905000"/>
            <a:ext cx="2162175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 OPTIMIZATION</a:t>
            </a:r>
            <a:endParaRPr lang="en-US" sz="1050" dirty="0"/>
          </a:p>
        </p:txBody>
      </p:sp>
      <p:sp>
        <p:nvSpPr>
          <p:cNvPr id="20" name="Text 13"/>
          <p:cNvSpPr/>
          <p:nvPr/>
        </p:nvSpPr>
        <p:spPr>
          <a:xfrm>
            <a:off x="6834188" y="2128838"/>
            <a:ext cx="2162175" cy="48577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050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Insights converted into optimized, decision-ready outcomes.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4005262"/>
            <a:ext cx="795338" cy="79533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75" y="195263"/>
            <a:ext cx="598894" cy="347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488" y="2347913"/>
            <a:ext cx="4000500" cy="2519363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14438" y="1281113"/>
            <a:ext cx="535305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500" kern="0" spc="-135" dirty="0">
                <a:solidFill>
                  <a:srgbClr val="FF542D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TOP 03 KEY METRICS</a:t>
            </a:r>
            <a:endParaRPr lang="en-US" sz="4500" dirty="0"/>
          </a:p>
        </p:txBody>
      </p:sp>
      <p:sp>
        <p:nvSpPr>
          <p:cNvPr id="6" name="Text 1"/>
          <p:cNvSpPr/>
          <p:nvPr/>
        </p:nvSpPr>
        <p:spPr>
          <a:xfrm>
            <a:off x="1128713" y="2114550"/>
            <a:ext cx="6372225" cy="8715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2301"/>
              </a:lnSpc>
              <a:buSzPct val="100000"/>
              <a:buChar char="•"/>
            </a:pPr>
            <a:r>
              <a:rPr lang="en-US" sz="1918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Vehicle Allocation</a:t>
            </a:r>
            <a:endParaRPr lang="en-US" sz="1918" dirty="0"/>
          </a:p>
          <a:p>
            <a:pPr marL="342900" indent="-342900" algn="l">
              <a:lnSpc>
                <a:spcPts val="2301"/>
              </a:lnSpc>
              <a:buSzPct val="100000"/>
              <a:buChar char="•"/>
            </a:pPr>
            <a:r>
              <a:rPr lang="en-US" sz="1918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 Optimization</a:t>
            </a:r>
            <a:endParaRPr lang="en-US" sz="1918" dirty="0"/>
          </a:p>
          <a:p>
            <a:pPr marL="342900" indent="-342900" algn="l">
              <a:lnSpc>
                <a:spcPts val="2301"/>
              </a:lnSpc>
              <a:buSzPct val="100000"/>
              <a:buChar char="•"/>
            </a:pPr>
            <a:r>
              <a:rPr lang="en-US" sz="1918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Scheduling Efficiency Metrics</a:t>
            </a:r>
            <a:endParaRPr lang="en-US" sz="1918" dirty="0"/>
          </a:p>
        </p:txBody>
      </p:sp>
      <p:sp>
        <p:nvSpPr>
          <p:cNvPr id="7" name="Text 2"/>
          <p:cNvSpPr/>
          <p:nvPr/>
        </p:nvSpPr>
        <p:spPr>
          <a:xfrm>
            <a:off x="585788" y="371475"/>
            <a:ext cx="56626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DATA JAMMERS</a:t>
            </a:r>
            <a:endParaRPr lang="en-US" sz="1050" dirty="0"/>
          </a:p>
        </p:txBody>
      </p:sp>
      <p:sp>
        <p:nvSpPr>
          <p:cNvPr id="8" name="Text 3"/>
          <p:cNvSpPr/>
          <p:nvPr/>
        </p:nvSpPr>
        <p:spPr>
          <a:xfrm>
            <a:off x="6110288" y="30480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ROUND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871538"/>
            <a:ext cx="5916309" cy="3395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88" y="871538"/>
            <a:ext cx="5915025" cy="3395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475" y="195263"/>
            <a:ext cx="598894" cy="34766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005262"/>
            <a:ext cx="795338" cy="79533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04800" y="304800"/>
            <a:ext cx="56626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DATA JAMMERS</a:t>
            </a:r>
            <a:endParaRPr lang="en-US" sz="1050" dirty="0"/>
          </a:p>
        </p:txBody>
      </p:sp>
      <p:sp>
        <p:nvSpPr>
          <p:cNvPr id="7" name="Text 1"/>
          <p:cNvSpPr/>
          <p:nvPr/>
        </p:nvSpPr>
        <p:spPr>
          <a:xfrm>
            <a:off x="6110288" y="30480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ROUND</a:t>
            </a:r>
            <a:endParaRPr lang="en-US" sz="1050" dirty="0"/>
          </a:p>
        </p:txBody>
      </p:sp>
      <p:sp>
        <p:nvSpPr>
          <p:cNvPr id="8" name="Text 2"/>
          <p:cNvSpPr/>
          <p:nvPr/>
        </p:nvSpPr>
        <p:spPr>
          <a:xfrm>
            <a:off x="3852863" y="4514850"/>
            <a:ext cx="1900238" cy="171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"RIGHT VEHICLE”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871538"/>
            <a:ext cx="5916309" cy="3395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475" y="195263"/>
            <a:ext cx="598894" cy="347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005262"/>
            <a:ext cx="795338" cy="79533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04800" y="304800"/>
            <a:ext cx="56626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DATA JAMMERS</a:t>
            </a:r>
            <a:endParaRPr lang="en-US" sz="1050" dirty="0"/>
          </a:p>
        </p:txBody>
      </p:sp>
      <p:sp>
        <p:nvSpPr>
          <p:cNvPr id="6" name="Text 1"/>
          <p:cNvSpPr/>
          <p:nvPr/>
        </p:nvSpPr>
        <p:spPr>
          <a:xfrm>
            <a:off x="6110288" y="30480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ROUND</a:t>
            </a:r>
            <a:endParaRPr lang="en-US" sz="1050" dirty="0"/>
          </a:p>
        </p:txBody>
      </p:sp>
      <p:sp>
        <p:nvSpPr>
          <p:cNvPr id="7" name="Text 2"/>
          <p:cNvSpPr/>
          <p:nvPr/>
        </p:nvSpPr>
        <p:spPr>
          <a:xfrm>
            <a:off x="3986213" y="4524375"/>
            <a:ext cx="162877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“RIGHT PLACE”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8" y="871538"/>
            <a:ext cx="5916309" cy="3395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618" y="871538"/>
            <a:ext cx="5915025" cy="33956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475" y="195263"/>
            <a:ext cx="598894" cy="34766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005262"/>
            <a:ext cx="795338" cy="79533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052888" y="4452938"/>
            <a:ext cx="1500188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“RIGHT TIME"</a:t>
            </a:r>
            <a:endParaRPr lang="en-US" sz="1200" dirty="0"/>
          </a:p>
        </p:txBody>
      </p:sp>
      <p:sp>
        <p:nvSpPr>
          <p:cNvPr id="7" name="Text 1"/>
          <p:cNvSpPr/>
          <p:nvPr/>
        </p:nvSpPr>
        <p:spPr>
          <a:xfrm>
            <a:off x="304800" y="304800"/>
            <a:ext cx="56626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DATA JAMMERS</a:t>
            </a:r>
            <a:endParaRPr lang="en-US" sz="1050" dirty="0"/>
          </a:p>
        </p:txBody>
      </p:sp>
      <p:sp>
        <p:nvSpPr>
          <p:cNvPr id="8" name="Text 2"/>
          <p:cNvSpPr/>
          <p:nvPr/>
        </p:nvSpPr>
        <p:spPr>
          <a:xfrm>
            <a:off x="6110288" y="30480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ROUND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5" y="195263"/>
            <a:ext cx="598894" cy="3476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005262"/>
            <a:ext cx="795338" cy="79533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62" y="1366838"/>
            <a:ext cx="6762750" cy="239553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5" y="195263"/>
            <a:ext cx="598894" cy="34766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788" y="3314700"/>
            <a:ext cx="476250" cy="47625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04800" y="304800"/>
            <a:ext cx="56626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F542D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DATA JAMMERS</a:t>
            </a:r>
            <a:endParaRPr lang="en-US" sz="1050" dirty="0"/>
          </a:p>
        </p:txBody>
      </p:sp>
      <p:sp>
        <p:nvSpPr>
          <p:cNvPr id="8" name="Text 1"/>
          <p:cNvSpPr/>
          <p:nvPr/>
        </p:nvSpPr>
        <p:spPr>
          <a:xfrm>
            <a:off x="6110288" y="304800"/>
            <a:ext cx="3186113" cy="133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F3F3F3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ROUND</a:t>
            </a:r>
            <a:endParaRPr lang="en-US" sz="1050" dirty="0"/>
          </a:p>
        </p:txBody>
      </p:sp>
      <p:sp>
        <p:nvSpPr>
          <p:cNvPr id="9" name="Text 2"/>
          <p:cNvSpPr/>
          <p:nvPr/>
        </p:nvSpPr>
        <p:spPr>
          <a:xfrm>
            <a:off x="919162" y="514350"/>
            <a:ext cx="6567488" cy="11953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kern="0" spc="-54" dirty="0">
                <a:solidFill>
                  <a:srgbClr val="FF542D">
                    <a:alpha val="99000"/>
                  </a:srgbClr>
                </a:solidFill>
                <a:latin typeface="Bricolage Grotesque" pitchFamily="34" charset="0"/>
                <a:ea typeface="Bricolage Grotesque" pitchFamily="34" charset="-122"/>
                <a:cs typeface="Bricolage Grotesque" pitchFamily="34" charset="-120"/>
              </a:rPr>
              <a:t>Before vs After Comparison SUMMARY:</a:t>
            </a:r>
            <a:endParaRPr lang="en-US" sz="1800" dirty="0"/>
          </a:p>
          <a:p>
            <a:pPr marL="0" indent="0" algn="l">
              <a:lnSpc>
                <a:spcPts val="1608"/>
              </a:lnSpc>
              <a:buNone/>
            </a:pPr>
            <a:r>
              <a:rPr lang="en-US" sz="1340" kern="0" spc="-27" dirty="0">
                <a:solidFill>
                  <a:srgbClr val="2563EB">
                    <a:alpha val="99000"/>
                  </a:srgbClr>
                </a:solidFill>
                <a:latin typeface="Fira Mono" pitchFamily="34" charset="0"/>
                <a:ea typeface="Fira Mono" pitchFamily="34" charset="-122"/>
                <a:cs typeface="Fira Mono" pitchFamily="34" charset="-120"/>
              </a:rPr>
              <a:t>--------------------------------------------</a:t>
            </a:r>
            <a:endParaRPr lang="en-US" sz="1800" dirty="0"/>
          </a:p>
        </p:txBody>
      </p:sp>
      <p:sp>
        <p:nvSpPr>
          <p:cNvPr id="10" name="Text 3"/>
          <p:cNvSpPr/>
          <p:nvPr/>
        </p:nvSpPr>
        <p:spPr>
          <a:xfrm>
            <a:off x="3338513" y="4005262"/>
            <a:ext cx="2381250" cy="1619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1050" i="1" dirty="0">
                <a:solidFill>
                  <a:srgbClr val="5FA0F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(The Number speaks for itself)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248</Words>
  <Application>Microsoft Office PowerPoint</Application>
  <PresentationFormat>On-screen Show (16:9)</PresentationFormat>
  <Paragraphs>71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Bricolage Grotesque</vt:lpstr>
      <vt:lpstr>Fira Mono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janani v</cp:lastModifiedBy>
  <cp:revision>2</cp:revision>
  <dcterms:created xsi:type="dcterms:W3CDTF">2026-01-10T03:56:09Z</dcterms:created>
  <dcterms:modified xsi:type="dcterms:W3CDTF">2026-01-12T06:30:37Z</dcterms:modified>
</cp:coreProperties>
</file>